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F8F2"/>
    <a:srgbClr val="EC0101"/>
    <a:srgbClr val="192890"/>
    <a:srgbClr val="840200"/>
    <a:srgbClr val="010581"/>
    <a:srgbClr val="33A5FF"/>
    <a:srgbClr val="FF8D33"/>
    <a:srgbClr val="231F1D"/>
    <a:srgbClr val="008BEA"/>
    <a:srgbClr val="E218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369" autoAdjust="0"/>
    <p:restoredTop sz="94664" autoAdjust="0"/>
  </p:normalViewPr>
  <p:slideViewPr>
    <p:cSldViewPr snapToGrid="0">
      <p:cViewPr varScale="1">
        <p:scale>
          <a:sx n="94" d="100"/>
          <a:sy n="94" d="100"/>
        </p:scale>
        <p:origin x="115" y="65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02" d="100"/>
          <a:sy n="102" d="100"/>
        </p:scale>
        <p:origin x="3528" y="11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7BF774-7DAA-4B2F-92C0-B783754695D0}" type="datetimeFigureOut">
              <a:rPr lang="fr-FR" smtClean="0"/>
              <a:t>23/01/2020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3EE11A-3691-4E37-9815-F86030647BA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6693968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1.png>
</file>

<file path=ppt/media/image2.jpg>
</file>

<file path=ppt/media/image2.png>
</file>

<file path=ppt/media/image3.png>
</file>

<file path=ppt/media/image30.png>
</file>

<file path=ppt/media/image4.jpg>
</file>

<file path=ppt/media/image5.jpg>
</file>

<file path=ppt/media/image6.jpg>
</file>

<file path=ppt/media/image7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EE62F1-513F-420B-9D67-9B211374DD98}" type="datetimeFigureOut">
              <a:rPr lang="fr-FR" smtClean="0"/>
              <a:t>23/01/2020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3186CB-7A19-4F18-B3BD-AF2ED467FB1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896853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DH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sion"/>
          <p:cNvSpPr/>
          <p:nvPr userDrawn="1"/>
        </p:nvSpPr>
        <p:spPr>
          <a:xfrm>
            <a:off x="11643717" y="7181"/>
            <a:ext cx="54828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1200" b="1" dirty="0" smtClean="0">
                <a:solidFill>
                  <a:schemeClr val="tx1">
                    <a:lumMod val="50000"/>
                  </a:schemeClr>
                </a:solidFill>
                <a:latin typeface="Helvetica" panose="020B0604020202020204" pitchFamily="34" charset="0"/>
                <a:ea typeface="Cambria" panose="02040503050406030204" pitchFamily="18" charset="0"/>
                <a:cs typeface="Helvetica" panose="020B0604020202020204" pitchFamily="34" charset="0"/>
              </a:rPr>
              <a:t>V5</a:t>
            </a:r>
          </a:p>
        </p:txBody>
      </p:sp>
      <p:sp>
        <p:nvSpPr>
          <p:cNvPr id="27" name="CompositeMovie"/>
          <p:cNvSpPr>
            <a:spLocks noGrp="1"/>
          </p:cNvSpPr>
          <p:nvPr>
            <p:ph type="body" sz="quarter" idx="21" hasCustomPrompt="1"/>
          </p:nvPr>
        </p:nvSpPr>
        <p:spPr>
          <a:xfrm>
            <a:off x="9884364" y="3634054"/>
            <a:ext cx="2033494" cy="315488"/>
          </a:xfrm>
        </p:spPr>
        <p:txBody>
          <a:bodyPr>
            <a:normAutofit/>
          </a:bodyPr>
          <a:lstStyle>
            <a:lvl1pPr algn="ctr">
              <a:defRPr sz="1400"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pPr lvl="0"/>
            <a:r>
              <a:rPr lang="fr-FR" dirty="0" smtClean="0"/>
              <a:t>Composite </a:t>
            </a:r>
            <a:r>
              <a:rPr lang="fr-FR" dirty="0" err="1" smtClean="0"/>
              <a:t>movie</a:t>
            </a:r>
            <a:endParaRPr lang="fr-FR" dirty="0" smtClean="0"/>
          </a:p>
        </p:txBody>
      </p:sp>
      <p:sp>
        <p:nvSpPr>
          <p:cNvPr id="25" name="ResistivityMap"/>
          <p:cNvSpPr>
            <a:spLocks noGrp="1"/>
          </p:cNvSpPr>
          <p:nvPr>
            <p:ph type="body" sz="quarter" idx="20" hasCustomPrompt="1"/>
          </p:nvPr>
        </p:nvSpPr>
        <p:spPr>
          <a:xfrm>
            <a:off x="246652" y="3634054"/>
            <a:ext cx="2289175" cy="315473"/>
          </a:xfrm>
        </p:spPr>
        <p:txBody>
          <a:bodyPr>
            <a:normAutofit/>
          </a:bodyPr>
          <a:lstStyle>
            <a:lvl1pPr algn="ctr">
              <a:defRPr sz="1400"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pPr lvl="0"/>
            <a:r>
              <a:rPr lang="fr-FR" dirty="0" err="1" smtClean="0"/>
              <a:t>Resistivity</a:t>
            </a:r>
            <a:r>
              <a:rPr lang="fr-FR" dirty="0" smtClean="0"/>
              <a:t> </a:t>
            </a:r>
            <a:r>
              <a:rPr lang="fr-FR" dirty="0" err="1" smtClean="0"/>
              <a:t>map</a:t>
            </a:r>
            <a:endParaRPr lang="en-US" dirty="0"/>
          </a:p>
        </p:txBody>
      </p:sp>
      <p:sp>
        <p:nvSpPr>
          <p:cNvPr id="22" name="PowerDopplerVariations"/>
          <p:cNvSpPr>
            <a:spLocks noGrp="1"/>
          </p:cNvSpPr>
          <p:nvPr>
            <p:ph type="body" sz="quarter" idx="19" hasCustomPrompt="1"/>
          </p:nvPr>
        </p:nvSpPr>
        <p:spPr>
          <a:xfrm>
            <a:off x="8230872" y="74021"/>
            <a:ext cx="3686986" cy="315488"/>
          </a:xfrm>
        </p:spPr>
        <p:txBody>
          <a:bodyPr/>
          <a:lstStyle>
            <a:lvl1pPr algn="ctr">
              <a:defRPr sz="1400"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pPr lvl="0"/>
            <a:r>
              <a:rPr lang="fr-FR" dirty="0" smtClean="0"/>
              <a:t>Power Doppler variations, 2 – 30 kHz</a:t>
            </a:r>
            <a:endParaRPr lang="en-US" dirty="0"/>
          </a:p>
        </p:txBody>
      </p:sp>
      <p:sp>
        <p:nvSpPr>
          <p:cNvPr id="20" name="PowerDoppler"/>
          <p:cNvSpPr>
            <a:spLocks noGrp="1"/>
          </p:cNvSpPr>
          <p:nvPr>
            <p:ph type="body" sz="quarter" idx="18" hasCustomPrompt="1"/>
          </p:nvPr>
        </p:nvSpPr>
        <p:spPr>
          <a:xfrm>
            <a:off x="4736261" y="79110"/>
            <a:ext cx="2937757" cy="315488"/>
          </a:xfrm>
        </p:spPr>
        <p:txBody>
          <a:bodyPr/>
          <a:lstStyle>
            <a:lvl1pPr algn="ctr">
              <a:defRPr sz="1400" baseline="0"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pPr lvl="0"/>
            <a:r>
              <a:rPr lang="fr-FR" dirty="0" smtClean="0"/>
              <a:t>Power Doppler, 2 – 30 kHz </a:t>
            </a:r>
            <a:endParaRPr lang="en-US" dirty="0"/>
          </a:p>
        </p:txBody>
      </p:sp>
      <p:sp>
        <p:nvSpPr>
          <p:cNvPr id="14" name="PowerDopplerMovie"/>
          <p:cNvSpPr>
            <a:spLocks noGrp="1"/>
          </p:cNvSpPr>
          <p:nvPr>
            <p:ph type="body" sz="quarter" idx="16" hasCustomPrompt="1"/>
          </p:nvPr>
        </p:nvSpPr>
        <p:spPr>
          <a:xfrm>
            <a:off x="1641997" y="79110"/>
            <a:ext cx="3493739" cy="315488"/>
          </a:xfrm>
        </p:spPr>
        <p:txBody>
          <a:bodyPr>
            <a:normAutofit/>
          </a:bodyPr>
          <a:lstStyle>
            <a:lvl1pPr algn="ctr">
              <a:defRPr sz="1400" baseline="0"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pPr lvl="0"/>
            <a:r>
              <a:rPr lang="fr-FR" dirty="0" smtClean="0"/>
              <a:t>Power Doppler </a:t>
            </a:r>
            <a:r>
              <a:rPr lang="fr-FR" dirty="0" err="1" smtClean="0"/>
              <a:t>movie</a:t>
            </a:r>
            <a:r>
              <a:rPr lang="fr-FR" dirty="0" smtClean="0"/>
              <a:t>, 10-30 kHz</a:t>
            </a:r>
          </a:p>
        </p:txBody>
      </p:sp>
      <p:sp>
        <p:nvSpPr>
          <p:cNvPr id="17" name="Infos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0"/>
            <a:ext cx="1741777" cy="753533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500">
                <a:solidFill>
                  <a:schemeClr val="tx1"/>
                </a:solidFill>
                <a:latin typeface="Helvetica" panose="020B0604020202020204" pitchFamily="34" charset="0"/>
                <a:ea typeface="Cambria" panose="02040503050406030204" pitchFamily="18" charset="0"/>
                <a:cs typeface="Helvetica" panose="020B0604020202020204" pitchFamily="34" charset="0"/>
              </a:defRPr>
            </a:lvl1pPr>
            <a:lvl2pPr marL="457200" indent="0">
              <a:buNone/>
              <a:defRPr sz="1600">
                <a:latin typeface="Cambria" panose="02040503050406030204" pitchFamily="18" charset="0"/>
                <a:ea typeface="Cambria" panose="02040503050406030204" pitchFamily="18" charset="0"/>
              </a:defRPr>
            </a:lvl2pPr>
          </a:lstStyle>
          <a:p>
            <a:r>
              <a:rPr lang="en-US" dirty="0" smtClean="0">
                <a:solidFill>
                  <a:schemeClr val="tx1"/>
                </a:solidFill>
              </a:rPr>
              <a:t>200115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BLJ0171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OD</a:t>
            </a:r>
          </a:p>
        </p:txBody>
      </p:sp>
      <p:sp>
        <p:nvSpPr>
          <p:cNvPr id="21" name="ZoneTexte 20"/>
          <p:cNvSpPr txBox="1"/>
          <p:nvPr userDrawn="1"/>
        </p:nvSpPr>
        <p:spPr>
          <a:xfrm>
            <a:off x="4113656" y="3613224"/>
            <a:ext cx="16193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400" dirty="0" smtClean="0">
                <a:solidFill>
                  <a:srgbClr val="FF8D33"/>
                </a:solidFill>
                <a:latin typeface="Helvetica" panose="020B0604020202020204" pitchFamily="34" charset="0"/>
                <a:ea typeface="Cambria" panose="02040503050406030204" pitchFamily="18" charset="0"/>
                <a:cs typeface="Helvetica" panose="020B0604020202020204" pitchFamily="34" charset="0"/>
              </a:rPr>
              <a:t>Systole</a:t>
            </a:r>
            <a:r>
              <a:rPr lang="fr-FR" sz="1400" dirty="0" smtClean="0">
                <a:solidFill>
                  <a:srgbClr val="F615F1"/>
                </a:solidFill>
                <a:latin typeface="Helvetica" panose="020B0604020202020204" pitchFamily="34" charset="0"/>
                <a:ea typeface="Cambria" panose="02040503050406030204" pitchFamily="18" charset="0"/>
                <a:cs typeface="Helvetica" panose="020B0604020202020204" pitchFamily="34" charset="0"/>
              </a:rPr>
              <a:t>  </a:t>
            </a:r>
            <a:r>
              <a:rPr lang="fr-FR" sz="1400" dirty="0" smtClean="0">
                <a:solidFill>
                  <a:schemeClr val="tx1"/>
                </a:solidFill>
                <a:latin typeface="Helvetica" panose="020B0604020202020204" pitchFamily="34" charset="0"/>
                <a:ea typeface="Cambria" panose="02040503050406030204" pitchFamily="18" charset="0"/>
                <a:cs typeface="Helvetica" panose="020B0604020202020204" pitchFamily="34" charset="0"/>
              </a:rPr>
              <a:t>/</a:t>
            </a:r>
            <a:r>
              <a:rPr lang="fr-FR" sz="1400" baseline="0" dirty="0" smtClean="0">
                <a:solidFill>
                  <a:schemeClr val="tx1"/>
                </a:solidFill>
                <a:latin typeface="Helvetica" panose="020B0604020202020204" pitchFamily="34" charset="0"/>
                <a:ea typeface="Cambria" panose="02040503050406030204" pitchFamily="18" charset="0"/>
                <a:cs typeface="Helvetica" panose="020B0604020202020204" pitchFamily="34" charset="0"/>
              </a:rPr>
              <a:t> </a:t>
            </a:r>
            <a:r>
              <a:rPr lang="fr-FR" sz="1400" dirty="0" smtClean="0">
                <a:solidFill>
                  <a:srgbClr val="33A5FF"/>
                </a:solidFill>
                <a:latin typeface="Helvetica" panose="020B0604020202020204" pitchFamily="34" charset="0"/>
                <a:ea typeface="Cambria" panose="02040503050406030204" pitchFamily="18" charset="0"/>
                <a:cs typeface="Helvetica" panose="020B0604020202020204" pitchFamily="34" charset="0"/>
              </a:rPr>
              <a:t>Diastole</a:t>
            </a:r>
            <a:endParaRPr lang="fr-FR" sz="1400" dirty="0">
              <a:solidFill>
                <a:srgbClr val="33A5FF"/>
              </a:solidFill>
              <a:latin typeface="Helvetica" panose="020B0604020202020204" pitchFamily="34" charset="0"/>
              <a:ea typeface="Cambria" panose="02040503050406030204" pitchFamily="18" charset="0"/>
              <a:cs typeface="Helvetica" panose="020B0604020202020204" pitchFamily="34" charset="0"/>
            </a:endParaRPr>
          </a:p>
        </p:txBody>
      </p:sp>
      <p:sp>
        <p:nvSpPr>
          <p:cNvPr id="24" name="ZoneTexte 23"/>
          <p:cNvSpPr txBox="1"/>
          <p:nvPr userDrawn="1"/>
        </p:nvSpPr>
        <p:spPr>
          <a:xfrm>
            <a:off x="7007740" y="3613225"/>
            <a:ext cx="17379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400" dirty="0" err="1" smtClean="0">
                <a:solidFill>
                  <a:srgbClr val="1FF8F2"/>
                </a:solidFill>
                <a:latin typeface="Helvetica" panose="020B0604020202020204" pitchFamily="34" charset="0"/>
                <a:ea typeface="Cambria" panose="02040503050406030204" pitchFamily="18" charset="0"/>
                <a:cs typeface="Helvetica" panose="020B0604020202020204" pitchFamily="34" charset="0"/>
              </a:rPr>
              <a:t>Low</a:t>
            </a:r>
            <a:r>
              <a:rPr lang="fr-FR" sz="1400" baseline="0" dirty="0" smtClean="0">
                <a:solidFill>
                  <a:srgbClr val="1FF8F2"/>
                </a:solidFill>
                <a:latin typeface="Helvetica" panose="020B0604020202020204" pitchFamily="34" charset="0"/>
                <a:ea typeface="Cambria" panose="02040503050406030204" pitchFamily="18" charset="0"/>
                <a:cs typeface="Helvetica" panose="020B0604020202020204" pitchFamily="34" charset="0"/>
              </a:rPr>
              <a:t> flow </a:t>
            </a:r>
            <a:r>
              <a:rPr lang="fr-FR" sz="1400" baseline="0" dirty="0" smtClean="0">
                <a:latin typeface="Helvetica" panose="020B0604020202020204" pitchFamily="34" charset="0"/>
                <a:ea typeface="Cambria" panose="02040503050406030204" pitchFamily="18" charset="0"/>
                <a:cs typeface="Helvetica" panose="020B0604020202020204" pitchFamily="34" charset="0"/>
              </a:rPr>
              <a:t>/ </a:t>
            </a:r>
            <a:r>
              <a:rPr lang="fr-FR" sz="1400" baseline="0" dirty="0" smtClean="0">
                <a:solidFill>
                  <a:srgbClr val="EC0101"/>
                </a:solidFill>
                <a:latin typeface="Helvetica" panose="020B0604020202020204" pitchFamily="34" charset="0"/>
                <a:ea typeface="Cambria" panose="02040503050406030204" pitchFamily="18" charset="0"/>
                <a:cs typeface="Helvetica" panose="020B0604020202020204" pitchFamily="34" charset="0"/>
              </a:rPr>
              <a:t>high flow</a:t>
            </a:r>
            <a:endParaRPr lang="fr-FR" sz="1400" dirty="0">
              <a:solidFill>
                <a:srgbClr val="EC0101"/>
              </a:solidFill>
              <a:latin typeface="Helvetica" panose="020B0604020202020204" pitchFamily="34" charset="0"/>
              <a:ea typeface="Cambria" panose="02040503050406030204" pitchFamily="18" charset="0"/>
              <a:cs typeface="Helvetica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ZoneTexte 1"/>
              <p:cNvSpPr txBox="1"/>
              <p:nvPr userDrawn="1"/>
            </p:nvSpPr>
            <p:spPr>
              <a:xfrm>
                <a:off x="94171" y="2305847"/>
                <a:ext cx="1647606" cy="87928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      = </m:t>
                      </m:r>
                    </m:oMath>
                  </m:oMathPara>
                </a14:m>
                <a:endParaRPr lang="en-US" sz="1400" b="0" dirty="0" smtClean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algn="l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1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𝑙𝑜𝑤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=</m:t>
                      </m:r>
                    </m:oMath>
                  </m:oMathPara>
                </a14:m>
                <a:endParaRPr lang="en-US" sz="1400" b="0" dirty="0" smtClean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1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h𝑖𝑔h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1400" b="0" dirty="0" smtClean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algn="l"/>
                <a:endParaRPr lang="en-US" sz="14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" name="ZoneTexte 1"/>
              <p:cNvSpPr txBox="1">
                <a:spLocks noRot="1" noChangeAspect="1" noMove="1" noResize="1" noEditPoints="1" noAdjustHandles="1" noChangeArrowheads="1" noChangeShapeType="1" noTextEdit="1"/>
              </p:cNvSpPr>
              <p:nvPr userDrawn="1"/>
            </p:nvSpPr>
            <p:spPr>
              <a:xfrm>
                <a:off x="94171" y="2305847"/>
                <a:ext cx="1647606" cy="879280"/>
              </a:xfrm>
              <a:prstGeom prst="rect">
                <a:avLst/>
              </a:prstGeom>
              <a:blipFill rotWithShape="0">
                <a:blip r:embed="rId2"/>
                <a:stretch>
                  <a:fillRect l="-47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InfoMeasurements"/>
          <p:cNvSpPr>
            <a:spLocks noGrp="1"/>
          </p:cNvSpPr>
          <p:nvPr>
            <p:ph type="body" sz="quarter" idx="22" hasCustomPrompt="1"/>
          </p:nvPr>
        </p:nvSpPr>
        <p:spPr>
          <a:xfrm>
            <a:off x="730525" y="2259583"/>
            <a:ext cx="1540928" cy="74506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Helvetica" panose="020B0604020202020204" pitchFamily="34" charset="0"/>
              </a:defRPr>
            </a:lvl1pPr>
            <a:lvl2pPr marL="457200" indent="0">
              <a:buNone/>
              <a:defRPr sz="1600">
                <a:latin typeface="Cambria" panose="02040503050406030204" pitchFamily="18" charset="0"/>
                <a:ea typeface="Cambria" panose="02040503050406030204" pitchFamily="18" charset="0"/>
              </a:defRPr>
            </a:lvl2pPr>
          </a:lstStyle>
          <a:p>
            <a:r>
              <a:rPr lang="en-US" dirty="0" smtClean="0">
                <a:solidFill>
                  <a:schemeClr val="tx1"/>
                </a:solidFill>
              </a:rPr>
              <a:t>60 kHz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>
                <a:solidFill>
                  <a:schemeClr val="tx1"/>
                </a:solidFill>
              </a:rPr>
              <a:t>2-6 kHz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>
                <a:solidFill>
                  <a:schemeClr val="tx1"/>
                </a:solidFill>
              </a:rPr>
              <a:t>10-30 kHz</a:t>
            </a:r>
          </a:p>
          <a:p>
            <a:endParaRPr lang="en-US" dirty="0" smtClean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ZoneTexte 15"/>
              <p:cNvSpPr txBox="1"/>
              <p:nvPr userDrawn="1"/>
            </p:nvSpPr>
            <p:spPr>
              <a:xfrm>
                <a:off x="94171" y="914947"/>
                <a:ext cx="1074229" cy="153638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fr-FR" sz="1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RI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      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     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 </m:t>
                      </m:r>
                    </m:oMath>
                  </m:oMathPara>
                </a14:m>
                <a:endParaRPr lang="en-US" sz="1400" b="0" dirty="0" smtClean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algn="l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fr-FR" sz="1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SRT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        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1400" b="0" dirty="0" smtClean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fr-FR" sz="1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mean</m:t>
                          </m:r>
                          <m:r>
                            <a:rPr lang="fr-FR" sz="1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   </m:t>
                          </m:r>
                          <m:r>
                            <m:rPr>
                              <m:sty m:val="p"/>
                            </m:rPr>
                            <a:rPr lang="fr-FR" sz="1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</m:t>
                          </m:r>
                        </m:sub>
                      </m:sSub>
                      <m:r>
                        <a:rPr lang="fr-FR" sz="1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   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1400" b="0" dirty="0" smtClean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fr-FR" sz="1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mean</m:t>
                          </m:r>
                          <m:r>
                            <a:rPr lang="fr-FR" sz="1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   </m:t>
                          </m:r>
                          <m:r>
                            <m:rPr>
                              <m:sty m:val="p"/>
                            </m:rPr>
                            <a:rPr lang="fr-FR" sz="1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V</m:t>
                          </m:r>
                        </m:sub>
                      </m:sSub>
                      <m:r>
                        <a:rPr lang="fr-FR" sz="1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   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1400" b="0" dirty="0" smtClean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fr-FR" sz="1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mean</m:t>
                          </m:r>
                          <m:r>
                            <a:rPr lang="fr-FR" sz="1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   </m:t>
                          </m:r>
                          <m:r>
                            <m:rPr>
                              <m:sty m:val="p"/>
                            </m:rPr>
                            <a:rPr lang="fr-FR" sz="1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</m:t>
                          </m:r>
                          <m:r>
                            <a:rPr lang="fr-FR" sz="1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fr-FR" sz="1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V</m:t>
                          </m:r>
                          <m:r>
                            <a:rPr lang="en-US" sz="1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1400" b="0" dirty="0" smtClean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sz="1400" b="0" dirty="0" smtClean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algn="l"/>
                <a:endParaRPr lang="en-US" sz="14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6" name="ZoneTexte 15"/>
              <p:cNvSpPr txBox="1">
                <a:spLocks noRot="1" noChangeAspect="1" noMove="1" noResize="1" noEditPoints="1" noAdjustHandles="1" noChangeArrowheads="1" noChangeShapeType="1" noTextEdit="1"/>
              </p:cNvSpPr>
              <p:nvPr userDrawn="1"/>
            </p:nvSpPr>
            <p:spPr>
              <a:xfrm>
                <a:off x="94171" y="914947"/>
                <a:ext cx="1074229" cy="1536383"/>
              </a:xfrm>
              <a:prstGeom prst="rect">
                <a:avLst/>
              </a:prstGeom>
              <a:blipFill rotWithShape="0">
                <a:blip r:embed="rId3"/>
                <a:stretch>
                  <a:fillRect l="-56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InfoPulsatility"/>
          <p:cNvSpPr>
            <a:spLocks noGrp="1"/>
          </p:cNvSpPr>
          <p:nvPr>
            <p:ph type="body" sz="quarter" idx="23" hasCustomPrompt="1"/>
          </p:nvPr>
        </p:nvSpPr>
        <p:spPr>
          <a:xfrm>
            <a:off x="1056120" y="874773"/>
            <a:ext cx="1158274" cy="1267892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Cambria Math" panose="02040503050406030204" pitchFamily="18" charset="0"/>
              </a:defRPr>
            </a:lvl1pPr>
            <a:lvl2pPr marL="457200" indent="0">
              <a:buNone/>
              <a:defRPr sz="1600">
                <a:latin typeface="Cambria" panose="02040503050406030204" pitchFamily="18" charset="0"/>
                <a:ea typeface="Cambria" panose="02040503050406030204" pitchFamily="18" charset="0"/>
              </a:defRPr>
            </a:lvl2pPr>
          </a:lstStyle>
          <a:p>
            <a:r>
              <a:rPr lang="en-US" dirty="0" smtClean="0">
                <a:solidFill>
                  <a:schemeClr val="tx1"/>
                </a:solidFill>
              </a:rPr>
              <a:t>0.87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>
                <a:solidFill>
                  <a:schemeClr val="tx1"/>
                </a:solidFill>
              </a:rPr>
              <a:t>0.5 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>
                <a:solidFill>
                  <a:schemeClr val="tx1"/>
                </a:solidFill>
              </a:rPr>
              <a:t>0.5 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>
                <a:solidFill>
                  <a:schemeClr val="tx1"/>
                </a:solidFill>
              </a:rPr>
              <a:t>0.5 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>
                <a:solidFill>
                  <a:schemeClr val="tx1"/>
                </a:solidFill>
              </a:rPr>
              <a:t>0.5 s</a:t>
            </a:r>
          </a:p>
          <a:p>
            <a:endParaRPr lang="en-US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22671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C3F0B-2B7F-4782-B315-33E516447C25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6" name="Footer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B95C-998B-4B89-BDB5-3B69D78FCBB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1691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C3F0B-2B7F-4782-B315-33E516447C25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5" name="Footer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B95C-998B-4B89-BDB5-3B69D78FCBB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0285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C3F0B-2B7F-4782-B315-33E516447C25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5" name="Footer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B95C-998B-4B89-BDB5-3B69D78FCBB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54556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able"/>
          <p:cNvSpPr>
            <a:spLocks noGrp="1"/>
          </p:cNvSpPr>
          <p:nvPr>
            <p:ph type="tbl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C3F0B-2B7F-4782-B315-33E516447C25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5" name="Footer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B95C-998B-4B89-BDB5-3B69D78FCBB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5135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C3F0B-2B7F-4782-B315-33E516447C25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4" name="Footer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B95C-998B-4B89-BDB5-3B69D78FCBB4}" type="slidenum">
              <a:rPr lang="en-US" smtClean="0"/>
              <a:t>‹N°›</a:t>
            </a:fld>
            <a:endParaRPr lang="en-US"/>
          </a:p>
        </p:txBody>
      </p:sp>
      <p:sp>
        <p:nvSpPr>
          <p:cNvPr id="8" name="Picture"/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44755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C3F0B-2B7F-4782-B315-33E516447C25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5" name="Footer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B95C-998B-4B89-BDB5-3B69D78FCBB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9842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C3F0B-2B7F-4782-B315-33E516447C25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5" name="Footer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B95C-998B-4B89-BDB5-3B69D78FCBB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2153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C3F0B-2B7F-4782-B315-33E516447C25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5" name="Footer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B95C-998B-4B89-BDB5-3B69D78FCBB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7732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Left Content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ight Content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C3F0B-2B7F-4782-B315-33E516447C25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6" name="Footer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B95C-998B-4B89-BDB5-3B69D78FCBB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0456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Left Text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Left Content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ight Text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Right Content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C3F0B-2B7F-4782-B315-33E516447C25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8" name="Footer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B95C-998B-4B89-BDB5-3B69D78FCBB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7050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C3F0B-2B7F-4782-B315-33E516447C25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4" name="Footer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B95C-998B-4B89-BDB5-3B69D78FCBB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8418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C3F0B-2B7F-4782-B315-33E516447C25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3" name="Footer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B95C-998B-4B89-BDB5-3B69D78FCBB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0339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C3F0B-2B7F-4782-B315-33E516447C25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6" name="Footer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B95C-998B-4B89-BDB5-3B69D78FCBB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3448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err="1" smtClean="0"/>
              <a:t>BlaBla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2C3F0B-2B7F-4782-B315-33E516447C25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ACB95C-998B-4B89-BDB5-3B69D78FCBB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6077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+mj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g"/><Relationship Id="rId3" Type="http://schemas.openxmlformats.org/officeDocument/2006/relationships/image" Target="../media/image30.png"/><Relationship Id="rId7" Type="http://schemas.openxmlformats.org/officeDocument/2006/relationships/image" Target="../media/image4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jpg"/><Relationship Id="rId10" Type="http://schemas.openxmlformats.org/officeDocument/2006/relationships/image" Target="../media/image7.gif"/><Relationship Id="rId4" Type="http://schemas.openxmlformats.org/officeDocument/2006/relationships/image" Target="../media/image1.gif"/><Relationship Id="rId9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CompositeMovie"/>
          <p:cNvSpPr>
            <a:spLocks noGrp="1"/>
          </p:cNvSpPr>
          <p:nvPr>
            <p:ph type="body" sz="quarter" idx="21"/>
          </p:nvPr>
        </p:nvSpPr>
        <p:spPr/>
        <p:txBody>
          <a:bodyPr>
            <a:normAutofit/>
          </a:bodyPr>
          <a:lstStyle/>
          <a:p>
            <a:r>
              <a:t>Composite movie</a:t>
            </a:r>
          </a:p>
        </p:txBody>
      </p:sp>
      <p:sp>
        <p:nvSpPr>
          <p:cNvPr id="25" name="ResistivityMap"/>
          <p:cNvSpPr>
            <a:spLocks noGrp="1"/>
          </p:cNvSpPr>
          <p:nvPr>
            <p:ph type="body" sz="quarter" idx="20"/>
          </p:nvPr>
        </p:nvSpPr>
        <p:spPr/>
        <p:txBody>
          <a:bodyPr>
            <a:normAutofit/>
          </a:bodyPr>
          <a:lstStyle/>
          <a:p>
            <a:r>
              <a:t>Resistivity, 6-25 kHz</a:t>
            </a:r>
          </a:p>
        </p:txBody>
      </p:sp>
      <p:sp>
        <p:nvSpPr>
          <p:cNvPr id="22" name="PowerDopplerVariations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t>Power Doppler variations, 6-25 kHz</a:t>
            </a:r>
          </a:p>
        </p:txBody>
      </p:sp>
      <p:sp>
        <p:nvSpPr>
          <p:cNvPr id="20" name="PowerDoppler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t>Power Doppler, 6-25 kHz</a:t>
            </a:r>
          </a:p>
        </p:txBody>
      </p:sp>
      <p:sp>
        <p:nvSpPr>
          <p:cNvPr id="14" name="PowerDopplerMovie"/>
          <p:cNvSpPr>
            <a:spLocks noGrp="1"/>
          </p:cNvSpPr>
          <p:nvPr>
            <p:ph type="body" sz="quarter" idx="16"/>
          </p:nvPr>
        </p:nvSpPr>
        <p:spPr/>
        <p:txBody>
          <a:bodyPr>
            <a:normAutofit/>
          </a:bodyPr>
          <a:lstStyle/>
          <a:p>
            <a:r>
              <a:t>Power Doppler movie, 6-25 kHz</a:t>
            </a:r>
          </a:p>
        </p:txBody>
      </p:sp>
      <p:sp>
        <p:nvSpPr>
          <p:cNvPr id="17" name="Infos"/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r>
              <a:t>200110
GOM0180
OS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ZoneTexte 1"/>
              <p:cNvSpPr txBox="1"/>
              <p:nvPr userDrawn="1"/>
            </p:nvSpPr>
            <p:spPr>
              <a:xfrm>
                <a:off x="94171" y="2305847"/>
                <a:ext cx="1647606" cy="87928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      = </m:t>
                      </m:r>
                    </m:oMath>
                  </m:oMathPara>
                </a14:m>
                <a:endParaRPr lang="en-US" sz="1400" b="0" dirty="0" smtClean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algn="l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1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𝑙𝑜𝑤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=</m:t>
                      </m:r>
                    </m:oMath>
                  </m:oMathPara>
                </a14:m>
                <a:endParaRPr lang="en-US" sz="1400" b="0" dirty="0" smtClean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1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h𝑖𝑔h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1400" b="0" dirty="0" smtClean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algn="l"/>
                <a:endParaRPr lang="en-US" sz="14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" name="ZoneTexte 1"/>
              <p:cNvSpPr txBox="1">
                <a:spLocks noAdjustHandles="1" noChangeArrowheads="1" noChangeAspect="1" noChangeShapeType="1" noEditPoints="1" noMove="1" noResize="1" noRot="1" noTextEdit="1"/>
              </p:cNvSpPr>
              <p:nvPr userDrawn="1"/>
            </p:nvSpPr>
            <p:spPr>
              <a:xfrm>
                <a:off x="94171" y="2305847"/>
                <a:ext cx="1647606" cy="879280"/>
              </a:xfrm>
              <a:prstGeom prst="rect">
                <a:avLst/>
              </a:prstGeom>
              <a:blipFill rotWithShape="0">
                <a:blip r:embed="rId2"/>
                <a:stretch>
                  <a:fillRect l="-47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InfoMeasurements"/>
          <p:cNvSpPr>
            <a:spLocks noGrp="1"/>
          </p:cNvSpPr>
          <p:nvPr>
            <p:ph type="body" sz="quarter" idx="22"/>
          </p:nvPr>
        </p:nvSpPr>
        <p:spPr>
          <a:xfrm>
            <a:off x="730525" y="2259583"/>
            <a:ext cx="1540928" cy="745066"/>
          </a:xfrm>
        </p:spPr>
        <p:txBody>
          <a:bodyPr>
            <a:noAutofit/>
          </a:bodyPr>
          <a:lstStyle/>
          <a:p>
            <a:r>
              <a:rPr dirty="0"/>
              <a:t>50 kHz
2-6 kHz
6-25 kHz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ZoneTexte 15"/>
              <p:cNvSpPr txBox="1"/>
              <p:nvPr userDrawn="1"/>
            </p:nvSpPr>
            <p:spPr>
              <a:xfrm>
                <a:off x="94171" y="914947"/>
                <a:ext cx="1074229" cy="153638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fr-FR" sz="1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RI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      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     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 </m:t>
                      </m:r>
                    </m:oMath>
                  </m:oMathPara>
                </a14:m>
                <a:endParaRPr lang="en-US" sz="1400" b="0" dirty="0" smtClean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algn="l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fr-FR" sz="1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SRT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        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1400" b="0" dirty="0" smtClean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fr-FR" sz="1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mean</m:t>
                          </m:r>
                          <m:r>
                            <a:rPr lang="fr-FR" sz="1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   </m:t>
                          </m:r>
                          <m:r>
                            <m:rPr>
                              <m:sty m:val="p"/>
                            </m:rPr>
                            <a:rPr lang="fr-FR" sz="1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</m:t>
                          </m:r>
                        </m:sub>
                      </m:sSub>
                      <m:r>
                        <a:rPr lang="fr-FR" sz="1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   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1400" b="0" dirty="0" smtClean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fr-FR" sz="1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mean</m:t>
                          </m:r>
                          <m:r>
                            <a:rPr lang="fr-FR" sz="1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   </m:t>
                          </m:r>
                          <m:r>
                            <m:rPr>
                              <m:sty m:val="p"/>
                            </m:rPr>
                            <a:rPr lang="fr-FR" sz="1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V</m:t>
                          </m:r>
                        </m:sub>
                      </m:sSub>
                      <m:r>
                        <a:rPr lang="fr-FR" sz="1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   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1400" b="0" dirty="0" smtClean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fr-FR" sz="1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mean</m:t>
                          </m:r>
                          <m:r>
                            <a:rPr lang="fr-FR" sz="1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   </m:t>
                          </m:r>
                          <m:r>
                            <m:rPr>
                              <m:sty m:val="p"/>
                            </m:rPr>
                            <a:rPr lang="fr-FR" sz="1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</m:t>
                          </m:r>
                          <m:r>
                            <a:rPr lang="fr-FR" sz="1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fr-FR" sz="1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V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=</m:t>
                      </m:r>
                    </m:oMath>
                  </m:oMathPara>
                </a14:m>
                <a:endParaRPr lang="en-US" sz="1400" b="0" dirty="0" smtClean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sz="1400" b="0" dirty="0" smtClean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algn="l"/>
                <a:endParaRPr lang="en-US" sz="14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6" name="ZoneTexte 15"/>
              <p:cNvSpPr txBox="1">
                <a:spLocks noAdjustHandles="1" noChangeArrowheads="1" noChangeAspect="1" noChangeShapeType="1" noEditPoints="1" noMove="1" noResize="1" noRot="1" noTextEdit="1"/>
              </p:cNvSpPr>
              <p:nvPr userDrawn="1"/>
            </p:nvSpPr>
            <p:spPr>
              <a:xfrm>
                <a:off x="94171" y="914947"/>
                <a:ext cx="1074229" cy="1536383"/>
              </a:xfrm>
              <a:prstGeom prst="rect">
                <a:avLst/>
              </a:prstGeom>
              <a:blipFill rotWithShape="0">
                <a:blip r:embed="rId3"/>
                <a:stretch>
                  <a:fillRect l="-56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InfoPulsatility"/>
          <p:cNvSpPr>
            <a:spLocks noGrp="1"/>
          </p:cNvSpPr>
          <p:nvPr>
            <p:ph type="body" sz="quarter" idx="23"/>
          </p:nvPr>
        </p:nvSpPr>
        <p:spPr>
          <a:xfrm>
            <a:off x="1056120" y="874773"/>
            <a:ext cx="1158274" cy="1267892"/>
          </a:xfrm>
        </p:spPr>
        <p:txBody>
          <a:bodyPr>
            <a:noAutofit/>
          </a:bodyPr>
          <a:lstStyle/>
          <a:p>
            <a:r>
              <a:rPr dirty="0"/>
              <a:t>0.45
0.05 s
0.32 s
0.38 s
0.06 s</a:t>
            </a:r>
          </a:p>
        </p:txBody>
      </p:sp>
      <p:pic>
        <p:nvPicPr>
          <p:cNvPr id="3" name="7ea07095-1960-4d2b-8595-844ace8a3e55"/>
          <p:cNvPicPr>
            <a:picLocks noGrp="1"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9996" y="395999"/>
            <a:ext cx="2771994" cy="2771994"/>
          </a:xfrm>
          <a:prstGeom prst="rect">
            <a:avLst/>
          </a:prstGeom>
        </p:spPr>
      </p:pic>
      <p:pic>
        <p:nvPicPr>
          <p:cNvPr id="28" name="7ea07095-1960-4d2b-8595-844ace8a3e55"/>
          <p:cNvPicPr>
            <a:picLocks noGrp="1"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03190" y="395999"/>
            <a:ext cx="2771994" cy="2771994"/>
          </a:xfrm>
          <a:prstGeom prst="rect">
            <a:avLst/>
          </a:prstGeom>
        </p:spPr>
      </p:pic>
      <p:pic>
        <p:nvPicPr>
          <p:cNvPr id="29" name="7ea07095-1960-4d2b-8595-844ace8a3e55"/>
          <p:cNvPicPr>
            <a:picLocks noGrp="1"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65184" y="395999"/>
            <a:ext cx="4427991" cy="2771994"/>
          </a:xfrm>
          <a:prstGeom prst="rect">
            <a:avLst/>
          </a:prstGeom>
        </p:spPr>
      </p:pic>
      <p:pic>
        <p:nvPicPr>
          <p:cNvPr id="30" name="076b6616-99ab-4b8c-9b9b-d8bb9b56db60"/>
          <p:cNvPicPr>
            <a:picLocks noGrp="1"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999" y="3959992"/>
            <a:ext cx="3351593" cy="2771994"/>
          </a:xfrm>
          <a:prstGeom prst="rect">
            <a:avLst/>
          </a:prstGeom>
        </p:spPr>
      </p:pic>
      <p:pic>
        <p:nvPicPr>
          <p:cNvPr id="31" name="bdae7b09-444e-4200-b11d-747412779cca"/>
          <p:cNvPicPr>
            <a:picLocks noGrp="1"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38792" y="3959992"/>
            <a:ext cx="2771994" cy="2771994"/>
          </a:xfrm>
          <a:prstGeom prst="rect">
            <a:avLst/>
          </a:prstGeom>
        </p:spPr>
      </p:pic>
      <p:pic>
        <p:nvPicPr>
          <p:cNvPr id="32" name="04691603-28d9-40e3-a706-93fc4c47e248"/>
          <p:cNvPicPr>
            <a:picLocks noGrp="1"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87187" y="3959992"/>
            <a:ext cx="2771994" cy="2771994"/>
          </a:xfrm>
          <a:prstGeom prst="rect">
            <a:avLst/>
          </a:prstGeom>
        </p:spPr>
      </p:pic>
      <p:pic>
        <p:nvPicPr>
          <p:cNvPr id="33" name="04691603-28d9-40e3-a706-93fc4c47e248"/>
          <p:cNvPicPr>
            <a:picLocks noGrp="1"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370781" y="3959992"/>
            <a:ext cx="2771994" cy="2771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267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fault.potx" id="{4DAAD9BA-8E58-4898-BC8A-99302C4F06E1}" vid="{BA943B1D-2A1C-434D-B720-D47753C6092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769</TotalTime>
  <Words>29</Words>
  <Application>Microsoft Office PowerPoint</Application>
  <PresentationFormat>Grand écran</PresentationFormat>
  <Paragraphs>16</Paragraphs>
  <Slides>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8" baseType="lpstr">
      <vt:lpstr>Arial</vt:lpstr>
      <vt:lpstr>Calibri</vt:lpstr>
      <vt:lpstr>Calibri Light</vt:lpstr>
      <vt:lpstr>Cambria</vt:lpstr>
      <vt:lpstr>Cambria Math</vt:lpstr>
      <vt:lpstr>Helvetica</vt:lpstr>
      <vt:lpstr>Office Theme</vt:lpstr>
      <vt:lpstr>Présentation PowerPoint</vt:lpstr>
    </vt:vector>
  </TitlesOfParts>
  <Company>MathWorks, Inc.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Juande Manjon Perez</dc:creator>
  <cp:lastModifiedBy>Nizhnevartovsk</cp:lastModifiedBy>
  <cp:revision>129</cp:revision>
  <dcterms:created xsi:type="dcterms:W3CDTF">2014-10-29T15:36:00Z</dcterms:created>
  <dcterms:modified xsi:type="dcterms:W3CDTF">2020-01-23T16:58:02Z</dcterms:modified>
</cp:coreProperties>
</file>

<file path=docProps/thumbnail.jpeg>
</file>